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5.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4.xml" ContentType="application/vnd.openxmlformats-officedocument.presentationml.slide+xml"/>
  <Override PartName="/ppt/slides/slide17.xml" ContentType="application/vnd.openxmlformats-officedocument.presentationml.slide+xml"/>
  <Override PartName="/ppt/slides/slide12.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3.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7" r:id="rId12"/>
    <p:sldId id="265" r:id="rId13"/>
    <p:sldId id="268" r:id="rId14"/>
    <p:sldId id="269" r:id="rId15"/>
    <p:sldId id="271" r:id="rId16"/>
    <p:sldId id="270"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p:scale>
          <a:sx n="125" d="100"/>
          <a:sy n="125" d="100"/>
        </p:scale>
        <p:origin x="9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7/6/2023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7/6/2023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7/6/2023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7/6/2023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7/6/2023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7/6/2023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7/6/2023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7/6/2023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7/6/2023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pytorch.org/vision/main/models/generated/torchvision.models.detection.fasterrcnn_mobilenet_v3_large_fpn.html#torchvision.models.detection.fasterrcnn_mobilenet_v3_large_fpn" TargetMode="External"/><Relationship Id="rId2" Type="http://schemas.openxmlformats.org/officeDocument/2006/relationships/hyperlink" Target="https://pytorch.org/tutorials/intermediate/torchvision_tutorial.html" TargetMode="External"/><Relationship Id="rId1" Type="http://schemas.openxmlformats.org/officeDocument/2006/relationships/slideLayout" Target="../slideLayouts/slideLayout2.xml"/><Relationship Id="rId4" Type="http://schemas.openxmlformats.org/officeDocument/2006/relationships/hyperlink" Target="https://www.cvat.ai/"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99636-0A9A-4D33-A86E-BE6BCF511F9F}"/>
              </a:ext>
            </a:extLst>
          </p:cNvPr>
          <p:cNvSpPr>
            <a:spLocks noGrp="1"/>
          </p:cNvSpPr>
          <p:nvPr>
            <p:ph type="ctrTitle"/>
          </p:nvPr>
        </p:nvSpPr>
        <p:spPr/>
        <p:txBody>
          <a:bodyPr/>
          <a:lstStyle/>
          <a:p>
            <a:r>
              <a:rPr lang="en-US" dirty="0"/>
              <a:t>Vehicle Detection</a:t>
            </a:r>
          </a:p>
        </p:txBody>
      </p:sp>
      <p:sp>
        <p:nvSpPr>
          <p:cNvPr id="3" name="Subtitle 2">
            <a:extLst>
              <a:ext uri="{FF2B5EF4-FFF2-40B4-BE49-F238E27FC236}">
                <a16:creationId xmlns:a16="http://schemas.microsoft.com/office/drawing/2014/main" id="{9C43803B-0A07-450F-8E09-F358F24A507D}"/>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8818271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CBE8010-E4DA-4ACE-8597-F2AF149B9AC1}"/>
              </a:ext>
            </a:extLst>
          </p:cNvPr>
          <p:cNvPicPr>
            <a:picLocks noChangeAspect="1"/>
          </p:cNvPicPr>
          <p:nvPr/>
        </p:nvPicPr>
        <p:blipFill>
          <a:blip r:embed="rId2"/>
          <a:stretch>
            <a:fillRect/>
          </a:stretch>
        </p:blipFill>
        <p:spPr>
          <a:xfrm>
            <a:off x="707666" y="3699803"/>
            <a:ext cx="10170551" cy="2876929"/>
          </a:xfrm>
          <a:prstGeom prst="rect">
            <a:avLst/>
          </a:prstGeom>
        </p:spPr>
      </p:pic>
      <p:sp>
        <p:nvSpPr>
          <p:cNvPr id="2" name="Title 1">
            <a:extLst>
              <a:ext uri="{FF2B5EF4-FFF2-40B4-BE49-F238E27FC236}">
                <a16:creationId xmlns:a16="http://schemas.microsoft.com/office/drawing/2014/main" id="{5D69A5D5-EE3F-431D-8703-A7B928738B32}"/>
              </a:ext>
            </a:extLst>
          </p:cNvPr>
          <p:cNvSpPr>
            <a:spLocks noGrp="1"/>
          </p:cNvSpPr>
          <p:nvPr>
            <p:ph type="title"/>
          </p:nvPr>
        </p:nvSpPr>
        <p:spPr>
          <a:xfrm>
            <a:off x="646111" y="452718"/>
            <a:ext cx="9404723" cy="733825"/>
          </a:xfrm>
        </p:spPr>
        <p:txBody>
          <a:bodyPr/>
          <a:lstStyle/>
          <a:p>
            <a:r>
              <a:rPr lang="en-US" dirty="0"/>
              <a:t>Code</a:t>
            </a:r>
          </a:p>
        </p:txBody>
      </p:sp>
      <p:sp>
        <p:nvSpPr>
          <p:cNvPr id="3" name="Content Placeholder 2">
            <a:extLst>
              <a:ext uri="{FF2B5EF4-FFF2-40B4-BE49-F238E27FC236}">
                <a16:creationId xmlns:a16="http://schemas.microsoft.com/office/drawing/2014/main" id="{54EF9D52-4D86-4F21-A7F1-8ADFCDFF700A}"/>
              </a:ext>
            </a:extLst>
          </p:cNvPr>
          <p:cNvSpPr>
            <a:spLocks noGrp="1"/>
          </p:cNvSpPr>
          <p:nvPr>
            <p:ph idx="1"/>
          </p:nvPr>
        </p:nvSpPr>
        <p:spPr>
          <a:xfrm>
            <a:off x="1104293" y="1421548"/>
            <a:ext cx="8946541" cy="2127196"/>
          </a:xfrm>
        </p:spPr>
        <p:txBody>
          <a:bodyPr/>
          <a:lstStyle/>
          <a:p>
            <a:r>
              <a:rPr lang="en-US" b="1" dirty="0"/>
              <a:t>Cell 4</a:t>
            </a:r>
            <a:r>
              <a:rPr lang="en-US" dirty="0"/>
              <a:t> defines some helper functions to </a:t>
            </a:r>
          </a:p>
          <a:p>
            <a:pPr lvl="1"/>
            <a:r>
              <a:rPr lang="en-US" dirty="0"/>
              <a:t>Process images into tensors.</a:t>
            </a:r>
          </a:p>
          <a:p>
            <a:pPr lvl="1"/>
            <a:r>
              <a:rPr lang="en-US" dirty="0"/>
              <a:t>Impose the predicted bounding boxes onto an image.</a:t>
            </a:r>
          </a:p>
          <a:p>
            <a:pPr lvl="1"/>
            <a:r>
              <a:rPr lang="en-US" dirty="0"/>
              <a:t>Run inferences on a series of frames (video).</a:t>
            </a:r>
          </a:p>
          <a:p>
            <a:r>
              <a:rPr lang="en-US" dirty="0"/>
              <a:t>Complete the function </a:t>
            </a:r>
            <a:r>
              <a:rPr lang="en-US" i="1" dirty="0" err="1"/>
              <a:t>annotate_video</a:t>
            </a:r>
            <a:r>
              <a:rPr lang="en-US" dirty="0"/>
              <a:t> as follows:</a:t>
            </a:r>
          </a:p>
        </p:txBody>
      </p:sp>
      <p:sp>
        <p:nvSpPr>
          <p:cNvPr id="5" name="Arrow: Left 4">
            <a:extLst>
              <a:ext uri="{FF2B5EF4-FFF2-40B4-BE49-F238E27FC236}">
                <a16:creationId xmlns:a16="http://schemas.microsoft.com/office/drawing/2014/main" id="{4719DF36-07AF-4615-A084-C43ACA7A7CC6}"/>
              </a:ext>
            </a:extLst>
          </p:cNvPr>
          <p:cNvSpPr/>
          <p:nvPr/>
        </p:nvSpPr>
        <p:spPr>
          <a:xfrm>
            <a:off x="3506553" y="5436452"/>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Left 5">
            <a:extLst>
              <a:ext uri="{FF2B5EF4-FFF2-40B4-BE49-F238E27FC236}">
                <a16:creationId xmlns:a16="http://schemas.microsoft.com/office/drawing/2014/main" id="{96AE0C64-B69C-4F42-BEAD-ED378469A692}"/>
              </a:ext>
            </a:extLst>
          </p:cNvPr>
          <p:cNvSpPr/>
          <p:nvPr/>
        </p:nvSpPr>
        <p:spPr>
          <a:xfrm>
            <a:off x="4088324" y="4391588"/>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Left 7">
            <a:extLst>
              <a:ext uri="{FF2B5EF4-FFF2-40B4-BE49-F238E27FC236}">
                <a16:creationId xmlns:a16="http://schemas.microsoft.com/office/drawing/2014/main" id="{8B3FD854-8075-4C9D-BACF-FBC2E2CF903A}"/>
              </a:ext>
            </a:extLst>
          </p:cNvPr>
          <p:cNvSpPr/>
          <p:nvPr/>
        </p:nvSpPr>
        <p:spPr>
          <a:xfrm>
            <a:off x="2316509" y="5776440"/>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Left 8">
            <a:extLst>
              <a:ext uri="{FF2B5EF4-FFF2-40B4-BE49-F238E27FC236}">
                <a16:creationId xmlns:a16="http://schemas.microsoft.com/office/drawing/2014/main" id="{3C418067-607D-44C0-AB64-B1F40DD0B79F}"/>
              </a:ext>
            </a:extLst>
          </p:cNvPr>
          <p:cNvSpPr/>
          <p:nvPr/>
        </p:nvSpPr>
        <p:spPr>
          <a:xfrm>
            <a:off x="2865148" y="6128878"/>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7278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9E8CAFFA-D4C8-4832-BF84-04F1E746DBC8}"/>
              </a:ext>
            </a:extLst>
          </p:cNvPr>
          <p:cNvPicPr>
            <a:picLocks noChangeAspect="1"/>
          </p:cNvPicPr>
          <p:nvPr/>
        </p:nvPicPr>
        <p:blipFill>
          <a:blip r:embed="rId2"/>
          <a:stretch>
            <a:fillRect/>
          </a:stretch>
        </p:blipFill>
        <p:spPr>
          <a:xfrm>
            <a:off x="864943" y="1806430"/>
            <a:ext cx="10230384" cy="4936696"/>
          </a:xfrm>
          <a:prstGeom prst="rect">
            <a:avLst/>
          </a:prstGeom>
        </p:spPr>
      </p:pic>
      <p:sp>
        <p:nvSpPr>
          <p:cNvPr id="2" name="Title 1">
            <a:extLst>
              <a:ext uri="{FF2B5EF4-FFF2-40B4-BE49-F238E27FC236}">
                <a16:creationId xmlns:a16="http://schemas.microsoft.com/office/drawing/2014/main" id="{4B3BA032-7066-407E-B22F-5499EF12C5E9}"/>
              </a:ext>
            </a:extLst>
          </p:cNvPr>
          <p:cNvSpPr>
            <a:spLocks noGrp="1"/>
          </p:cNvSpPr>
          <p:nvPr>
            <p:ph type="title"/>
          </p:nvPr>
        </p:nvSpPr>
        <p:spPr>
          <a:xfrm>
            <a:off x="646111" y="452718"/>
            <a:ext cx="9404723" cy="692270"/>
          </a:xfrm>
        </p:spPr>
        <p:txBody>
          <a:bodyPr/>
          <a:lstStyle/>
          <a:p>
            <a:r>
              <a:rPr lang="en-US" dirty="0"/>
              <a:t>Code</a:t>
            </a:r>
          </a:p>
        </p:txBody>
      </p:sp>
      <p:sp>
        <p:nvSpPr>
          <p:cNvPr id="3" name="Content Placeholder 2">
            <a:extLst>
              <a:ext uri="{FF2B5EF4-FFF2-40B4-BE49-F238E27FC236}">
                <a16:creationId xmlns:a16="http://schemas.microsoft.com/office/drawing/2014/main" id="{8CDB0474-53D9-4A08-9AA6-22C21C95AE38}"/>
              </a:ext>
            </a:extLst>
          </p:cNvPr>
          <p:cNvSpPr>
            <a:spLocks noGrp="1"/>
          </p:cNvSpPr>
          <p:nvPr>
            <p:ph idx="1"/>
          </p:nvPr>
        </p:nvSpPr>
        <p:spPr>
          <a:xfrm>
            <a:off x="1104293" y="1257789"/>
            <a:ext cx="8946541" cy="435840"/>
          </a:xfrm>
        </p:spPr>
        <p:txBody>
          <a:bodyPr/>
          <a:lstStyle/>
          <a:p>
            <a:r>
              <a:rPr lang="en-US" dirty="0"/>
              <a:t>Complete the function </a:t>
            </a:r>
            <a:r>
              <a:rPr lang="en-US" i="1" dirty="0" err="1"/>
              <a:t>annotate_video</a:t>
            </a:r>
            <a:r>
              <a:rPr lang="en-US" dirty="0"/>
              <a:t> as follows:</a:t>
            </a:r>
          </a:p>
        </p:txBody>
      </p:sp>
      <p:sp>
        <p:nvSpPr>
          <p:cNvPr id="5" name="Arrow: Left 4">
            <a:extLst>
              <a:ext uri="{FF2B5EF4-FFF2-40B4-BE49-F238E27FC236}">
                <a16:creationId xmlns:a16="http://schemas.microsoft.com/office/drawing/2014/main" id="{0E608681-8B26-4D1F-9F84-FBDCB161624F}"/>
              </a:ext>
            </a:extLst>
          </p:cNvPr>
          <p:cNvSpPr/>
          <p:nvPr/>
        </p:nvSpPr>
        <p:spPr>
          <a:xfrm>
            <a:off x="8135538" y="2776712"/>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Left 5">
            <a:extLst>
              <a:ext uri="{FF2B5EF4-FFF2-40B4-BE49-F238E27FC236}">
                <a16:creationId xmlns:a16="http://schemas.microsoft.com/office/drawing/2014/main" id="{7E2426CD-74EA-49FB-A6F6-113379E68840}"/>
              </a:ext>
            </a:extLst>
          </p:cNvPr>
          <p:cNvSpPr/>
          <p:nvPr/>
        </p:nvSpPr>
        <p:spPr>
          <a:xfrm>
            <a:off x="5052666" y="3125646"/>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Left 6">
            <a:extLst>
              <a:ext uri="{FF2B5EF4-FFF2-40B4-BE49-F238E27FC236}">
                <a16:creationId xmlns:a16="http://schemas.microsoft.com/office/drawing/2014/main" id="{697FCE48-13C9-4CB6-8591-AF585B20A381}"/>
              </a:ext>
            </a:extLst>
          </p:cNvPr>
          <p:cNvSpPr/>
          <p:nvPr/>
        </p:nvSpPr>
        <p:spPr>
          <a:xfrm>
            <a:off x="9517160" y="3469009"/>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Left 8">
            <a:extLst>
              <a:ext uri="{FF2B5EF4-FFF2-40B4-BE49-F238E27FC236}">
                <a16:creationId xmlns:a16="http://schemas.microsoft.com/office/drawing/2014/main" id="{E59B30B7-B909-4A0A-AB8A-12F9FE86DD09}"/>
              </a:ext>
            </a:extLst>
          </p:cNvPr>
          <p:cNvSpPr/>
          <p:nvPr/>
        </p:nvSpPr>
        <p:spPr>
          <a:xfrm>
            <a:off x="4305244" y="5898028"/>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8871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ABAEA93-672E-4160-BE78-BEDE1A335A29}"/>
              </a:ext>
            </a:extLst>
          </p:cNvPr>
          <p:cNvPicPr>
            <a:picLocks noChangeAspect="1"/>
          </p:cNvPicPr>
          <p:nvPr/>
        </p:nvPicPr>
        <p:blipFill>
          <a:blip r:embed="rId2"/>
          <a:stretch>
            <a:fillRect/>
          </a:stretch>
        </p:blipFill>
        <p:spPr>
          <a:xfrm>
            <a:off x="487794" y="3033523"/>
            <a:ext cx="11216412" cy="2935425"/>
          </a:xfrm>
          <a:prstGeom prst="rect">
            <a:avLst/>
          </a:prstGeom>
        </p:spPr>
      </p:pic>
      <p:sp>
        <p:nvSpPr>
          <p:cNvPr id="2" name="Title 1">
            <a:extLst>
              <a:ext uri="{FF2B5EF4-FFF2-40B4-BE49-F238E27FC236}">
                <a16:creationId xmlns:a16="http://schemas.microsoft.com/office/drawing/2014/main" id="{EAF4FECC-E42D-45DC-89C0-EC7138B1F8D3}"/>
              </a:ext>
            </a:extLst>
          </p:cNvPr>
          <p:cNvSpPr>
            <a:spLocks noGrp="1"/>
          </p:cNvSpPr>
          <p:nvPr>
            <p:ph type="title"/>
          </p:nvPr>
        </p:nvSpPr>
        <p:spPr>
          <a:xfrm>
            <a:off x="646111" y="452718"/>
            <a:ext cx="9404723" cy="795637"/>
          </a:xfrm>
        </p:spPr>
        <p:txBody>
          <a:bodyPr/>
          <a:lstStyle/>
          <a:p>
            <a:r>
              <a:rPr lang="en-US" dirty="0"/>
              <a:t>Code</a:t>
            </a:r>
          </a:p>
        </p:txBody>
      </p:sp>
      <p:sp>
        <p:nvSpPr>
          <p:cNvPr id="3" name="Content Placeholder 2">
            <a:extLst>
              <a:ext uri="{FF2B5EF4-FFF2-40B4-BE49-F238E27FC236}">
                <a16:creationId xmlns:a16="http://schemas.microsoft.com/office/drawing/2014/main" id="{63098E04-1122-45EA-BEA0-5CE5737C1C41}"/>
              </a:ext>
            </a:extLst>
          </p:cNvPr>
          <p:cNvSpPr>
            <a:spLocks noGrp="1"/>
          </p:cNvSpPr>
          <p:nvPr>
            <p:ph idx="1"/>
          </p:nvPr>
        </p:nvSpPr>
        <p:spPr>
          <a:xfrm>
            <a:off x="1104293" y="1331259"/>
            <a:ext cx="8946541" cy="1236681"/>
          </a:xfrm>
        </p:spPr>
        <p:txBody>
          <a:bodyPr/>
          <a:lstStyle/>
          <a:p>
            <a:r>
              <a:rPr lang="en-US" b="1" dirty="0"/>
              <a:t>Cell 5</a:t>
            </a:r>
            <a:r>
              <a:rPr lang="en-US" dirty="0"/>
              <a:t> loads our pretrained model and performs a sample inference on it.</a:t>
            </a:r>
          </a:p>
          <a:p>
            <a:r>
              <a:rPr lang="en-US" dirty="0"/>
              <a:t>Complete this cell as follows:</a:t>
            </a:r>
          </a:p>
        </p:txBody>
      </p:sp>
      <p:sp>
        <p:nvSpPr>
          <p:cNvPr id="5" name="Arrow: Left 4">
            <a:extLst>
              <a:ext uri="{FF2B5EF4-FFF2-40B4-BE49-F238E27FC236}">
                <a16:creationId xmlns:a16="http://schemas.microsoft.com/office/drawing/2014/main" id="{FD0DBC73-7194-4DE6-B786-C124F936F6CD}"/>
              </a:ext>
            </a:extLst>
          </p:cNvPr>
          <p:cNvSpPr/>
          <p:nvPr/>
        </p:nvSpPr>
        <p:spPr>
          <a:xfrm>
            <a:off x="3117794" y="4114313"/>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Left 5">
            <a:extLst>
              <a:ext uri="{FF2B5EF4-FFF2-40B4-BE49-F238E27FC236}">
                <a16:creationId xmlns:a16="http://schemas.microsoft.com/office/drawing/2014/main" id="{FC825723-1BA2-4544-8E8D-2F774CCCE86A}"/>
              </a:ext>
            </a:extLst>
          </p:cNvPr>
          <p:cNvSpPr/>
          <p:nvPr/>
        </p:nvSpPr>
        <p:spPr>
          <a:xfrm>
            <a:off x="2788533" y="4283092"/>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Arrow: Left 9">
            <a:extLst>
              <a:ext uri="{FF2B5EF4-FFF2-40B4-BE49-F238E27FC236}">
                <a16:creationId xmlns:a16="http://schemas.microsoft.com/office/drawing/2014/main" id="{380C7634-3CC3-45BF-9A2A-479C90F5769F}"/>
              </a:ext>
            </a:extLst>
          </p:cNvPr>
          <p:cNvSpPr/>
          <p:nvPr/>
        </p:nvSpPr>
        <p:spPr>
          <a:xfrm>
            <a:off x="7734244" y="5155713"/>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 10">
            <a:extLst>
              <a:ext uri="{FF2B5EF4-FFF2-40B4-BE49-F238E27FC236}">
                <a16:creationId xmlns:a16="http://schemas.microsoft.com/office/drawing/2014/main" id="{DA6FD0A7-BF51-4D8F-B0E3-4A81B39F5A8D}"/>
              </a:ext>
            </a:extLst>
          </p:cNvPr>
          <p:cNvSpPr/>
          <p:nvPr/>
        </p:nvSpPr>
        <p:spPr>
          <a:xfrm>
            <a:off x="5577563" y="5516365"/>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Left 11">
            <a:extLst>
              <a:ext uri="{FF2B5EF4-FFF2-40B4-BE49-F238E27FC236}">
                <a16:creationId xmlns:a16="http://schemas.microsoft.com/office/drawing/2014/main" id="{07384850-1912-4C3F-8407-39D4B0F143B5}"/>
              </a:ext>
            </a:extLst>
          </p:cNvPr>
          <p:cNvSpPr/>
          <p:nvPr/>
        </p:nvSpPr>
        <p:spPr>
          <a:xfrm>
            <a:off x="8212082" y="5690435"/>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7294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B956F-A1D0-4CA4-99D0-02800BC9D2A4}"/>
              </a:ext>
            </a:extLst>
          </p:cNvPr>
          <p:cNvSpPr>
            <a:spLocks noGrp="1"/>
          </p:cNvSpPr>
          <p:nvPr>
            <p:ph type="title"/>
          </p:nvPr>
        </p:nvSpPr>
        <p:spPr>
          <a:xfrm>
            <a:off x="646111" y="452718"/>
            <a:ext cx="9404723" cy="766482"/>
          </a:xfrm>
        </p:spPr>
        <p:txBody>
          <a:bodyPr/>
          <a:lstStyle/>
          <a:p>
            <a:r>
              <a:rPr lang="en-US" dirty="0"/>
              <a:t>Code</a:t>
            </a:r>
          </a:p>
        </p:txBody>
      </p:sp>
      <p:sp>
        <p:nvSpPr>
          <p:cNvPr id="3" name="Content Placeholder 2">
            <a:extLst>
              <a:ext uri="{FF2B5EF4-FFF2-40B4-BE49-F238E27FC236}">
                <a16:creationId xmlns:a16="http://schemas.microsoft.com/office/drawing/2014/main" id="{51876757-AE2D-47A0-B656-573461BA1FA0}"/>
              </a:ext>
            </a:extLst>
          </p:cNvPr>
          <p:cNvSpPr>
            <a:spLocks noGrp="1"/>
          </p:cNvSpPr>
          <p:nvPr>
            <p:ph idx="1"/>
          </p:nvPr>
        </p:nvSpPr>
        <p:spPr>
          <a:xfrm>
            <a:off x="1104293" y="1389978"/>
            <a:ext cx="8946541" cy="1566582"/>
          </a:xfrm>
        </p:spPr>
        <p:txBody>
          <a:bodyPr>
            <a:normAutofit fontScale="92500"/>
          </a:bodyPr>
          <a:lstStyle/>
          <a:p>
            <a:r>
              <a:rPr lang="en-US" b="1" dirty="0"/>
              <a:t>Cell 6</a:t>
            </a:r>
            <a:r>
              <a:rPr lang="en-US" dirty="0"/>
              <a:t> freezes the weights in the network and replaces the final layer with a new output layer with our desired number of classes.</a:t>
            </a:r>
          </a:p>
          <a:p>
            <a:r>
              <a:rPr lang="en-US" b="1" dirty="0"/>
              <a:t>Cell 7</a:t>
            </a:r>
            <a:r>
              <a:rPr lang="en-US" dirty="0"/>
              <a:t> uses a given training function to train for some number of epochs.</a:t>
            </a:r>
          </a:p>
          <a:p>
            <a:r>
              <a:rPr lang="en-US" dirty="0"/>
              <a:t>Complete these cells as shown:</a:t>
            </a:r>
          </a:p>
        </p:txBody>
      </p:sp>
      <p:pic>
        <p:nvPicPr>
          <p:cNvPr id="4" name="Picture 3">
            <a:extLst>
              <a:ext uri="{FF2B5EF4-FFF2-40B4-BE49-F238E27FC236}">
                <a16:creationId xmlns:a16="http://schemas.microsoft.com/office/drawing/2014/main" id="{143684E0-4AEF-4F82-A6B5-E8D90CD06A7C}"/>
              </a:ext>
            </a:extLst>
          </p:cNvPr>
          <p:cNvPicPr>
            <a:picLocks noChangeAspect="1"/>
          </p:cNvPicPr>
          <p:nvPr/>
        </p:nvPicPr>
        <p:blipFill>
          <a:blip r:embed="rId2"/>
          <a:stretch>
            <a:fillRect/>
          </a:stretch>
        </p:blipFill>
        <p:spPr>
          <a:xfrm>
            <a:off x="904150" y="2956560"/>
            <a:ext cx="10383699" cy="2324424"/>
          </a:xfrm>
          <a:prstGeom prst="rect">
            <a:avLst/>
          </a:prstGeom>
        </p:spPr>
      </p:pic>
      <p:sp>
        <p:nvSpPr>
          <p:cNvPr id="6" name="Arrow: Left 5">
            <a:extLst>
              <a:ext uri="{FF2B5EF4-FFF2-40B4-BE49-F238E27FC236}">
                <a16:creationId xmlns:a16="http://schemas.microsoft.com/office/drawing/2014/main" id="{5953FBF5-BF3C-4A0D-A01A-EFCBC2637E4A}"/>
              </a:ext>
            </a:extLst>
          </p:cNvPr>
          <p:cNvSpPr/>
          <p:nvPr/>
        </p:nvSpPr>
        <p:spPr>
          <a:xfrm>
            <a:off x="4541133" y="3291634"/>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Arrow: Left 6">
            <a:extLst>
              <a:ext uri="{FF2B5EF4-FFF2-40B4-BE49-F238E27FC236}">
                <a16:creationId xmlns:a16="http://schemas.microsoft.com/office/drawing/2014/main" id="{E6D13D16-C091-4318-86A4-164638B29B1C}"/>
              </a:ext>
            </a:extLst>
          </p:cNvPr>
          <p:cNvSpPr/>
          <p:nvPr/>
        </p:nvSpPr>
        <p:spPr>
          <a:xfrm>
            <a:off x="4106793" y="3470951"/>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Arrow: Left 7">
            <a:extLst>
              <a:ext uri="{FF2B5EF4-FFF2-40B4-BE49-F238E27FC236}">
                <a16:creationId xmlns:a16="http://schemas.microsoft.com/office/drawing/2014/main" id="{3818D25B-6224-4071-A3C2-1EFF56EF769E}"/>
              </a:ext>
            </a:extLst>
          </p:cNvPr>
          <p:cNvSpPr/>
          <p:nvPr/>
        </p:nvSpPr>
        <p:spPr>
          <a:xfrm>
            <a:off x="6598533" y="4900312"/>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Arrow: Left 8">
            <a:extLst>
              <a:ext uri="{FF2B5EF4-FFF2-40B4-BE49-F238E27FC236}">
                <a16:creationId xmlns:a16="http://schemas.microsoft.com/office/drawing/2014/main" id="{6580B8FC-627D-44CD-90F5-C860839BEDB3}"/>
              </a:ext>
            </a:extLst>
          </p:cNvPr>
          <p:cNvSpPr/>
          <p:nvPr/>
        </p:nvSpPr>
        <p:spPr>
          <a:xfrm>
            <a:off x="4388733" y="5076702"/>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4B9A9E69-3731-40E9-B545-1F00C664B924}"/>
              </a:ext>
            </a:extLst>
          </p:cNvPr>
          <p:cNvPicPr>
            <a:picLocks noChangeAspect="1"/>
          </p:cNvPicPr>
          <p:nvPr/>
        </p:nvPicPr>
        <p:blipFill>
          <a:blip r:embed="rId3"/>
          <a:stretch>
            <a:fillRect/>
          </a:stretch>
        </p:blipFill>
        <p:spPr>
          <a:xfrm>
            <a:off x="904150" y="5427629"/>
            <a:ext cx="10402752" cy="1171739"/>
          </a:xfrm>
          <a:prstGeom prst="rect">
            <a:avLst/>
          </a:prstGeom>
        </p:spPr>
      </p:pic>
      <p:sp>
        <p:nvSpPr>
          <p:cNvPr id="12" name="Arrow: Left 11">
            <a:extLst>
              <a:ext uri="{FF2B5EF4-FFF2-40B4-BE49-F238E27FC236}">
                <a16:creationId xmlns:a16="http://schemas.microsoft.com/office/drawing/2014/main" id="{BBDE92AC-C209-4FF1-B0B0-95860F4E8254}"/>
              </a:ext>
            </a:extLst>
          </p:cNvPr>
          <p:cNvSpPr/>
          <p:nvPr/>
        </p:nvSpPr>
        <p:spPr>
          <a:xfrm>
            <a:off x="2895213" y="6039691"/>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113285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1619D-3826-4BBD-9AA4-4D7029DD5AA9}"/>
              </a:ext>
            </a:extLst>
          </p:cNvPr>
          <p:cNvSpPr>
            <a:spLocks noGrp="1"/>
          </p:cNvSpPr>
          <p:nvPr>
            <p:ph type="title"/>
          </p:nvPr>
        </p:nvSpPr>
        <p:spPr>
          <a:xfrm>
            <a:off x="646111" y="452718"/>
            <a:ext cx="9404723" cy="755880"/>
          </a:xfrm>
        </p:spPr>
        <p:txBody>
          <a:bodyPr/>
          <a:lstStyle/>
          <a:p>
            <a:r>
              <a:rPr lang="en-US" dirty="0"/>
              <a:t>Code</a:t>
            </a:r>
          </a:p>
        </p:txBody>
      </p:sp>
      <p:sp>
        <p:nvSpPr>
          <p:cNvPr id="3" name="Content Placeholder 2">
            <a:extLst>
              <a:ext uri="{FF2B5EF4-FFF2-40B4-BE49-F238E27FC236}">
                <a16:creationId xmlns:a16="http://schemas.microsoft.com/office/drawing/2014/main" id="{0CCFDF71-FC36-44EC-8136-47FAB5D7B3DC}"/>
              </a:ext>
            </a:extLst>
          </p:cNvPr>
          <p:cNvSpPr>
            <a:spLocks noGrp="1"/>
          </p:cNvSpPr>
          <p:nvPr>
            <p:ph idx="1"/>
          </p:nvPr>
        </p:nvSpPr>
        <p:spPr>
          <a:xfrm>
            <a:off x="1104293" y="1331259"/>
            <a:ext cx="8946541" cy="1682285"/>
          </a:xfrm>
        </p:spPr>
        <p:txBody>
          <a:bodyPr/>
          <a:lstStyle/>
          <a:p>
            <a:r>
              <a:rPr lang="en-US" b="1" dirty="0"/>
              <a:t>Cell 8</a:t>
            </a:r>
            <a:r>
              <a:rPr lang="en-US" dirty="0"/>
              <a:t> performs an inference on our sample image.</a:t>
            </a:r>
          </a:p>
          <a:p>
            <a:r>
              <a:rPr lang="en-US" b="1" dirty="0"/>
              <a:t>Cell 9</a:t>
            </a:r>
            <a:r>
              <a:rPr lang="en-US" dirty="0"/>
              <a:t> calls our custom function to perform inference on a test video.</a:t>
            </a:r>
          </a:p>
          <a:p>
            <a:r>
              <a:rPr lang="en-US" dirty="0"/>
              <a:t>Complete cells as follows:</a:t>
            </a:r>
          </a:p>
        </p:txBody>
      </p:sp>
      <p:pic>
        <p:nvPicPr>
          <p:cNvPr id="4" name="Picture 3">
            <a:extLst>
              <a:ext uri="{FF2B5EF4-FFF2-40B4-BE49-F238E27FC236}">
                <a16:creationId xmlns:a16="http://schemas.microsoft.com/office/drawing/2014/main" id="{535C3C10-5E3C-469A-A348-3C59BACC5C2F}"/>
              </a:ext>
            </a:extLst>
          </p:cNvPr>
          <p:cNvPicPr>
            <a:picLocks noChangeAspect="1"/>
          </p:cNvPicPr>
          <p:nvPr/>
        </p:nvPicPr>
        <p:blipFill>
          <a:blip r:embed="rId2"/>
          <a:stretch>
            <a:fillRect/>
          </a:stretch>
        </p:blipFill>
        <p:spPr>
          <a:xfrm>
            <a:off x="942256" y="3136205"/>
            <a:ext cx="10307488" cy="1209844"/>
          </a:xfrm>
          <a:prstGeom prst="rect">
            <a:avLst/>
          </a:prstGeom>
        </p:spPr>
      </p:pic>
      <p:pic>
        <p:nvPicPr>
          <p:cNvPr id="5" name="Picture 4">
            <a:extLst>
              <a:ext uri="{FF2B5EF4-FFF2-40B4-BE49-F238E27FC236}">
                <a16:creationId xmlns:a16="http://schemas.microsoft.com/office/drawing/2014/main" id="{7C1ACEA3-68C7-43F7-B781-12FDC92DB89A}"/>
              </a:ext>
            </a:extLst>
          </p:cNvPr>
          <p:cNvPicPr>
            <a:picLocks noChangeAspect="1"/>
          </p:cNvPicPr>
          <p:nvPr/>
        </p:nvPicPr>
        <p:blipFill>
          <a:blip r:embed="rId3"/>
          <a:stretch>
            <a:fillRect/>
          </a:stretch>
        </p:blipFill>
        <p:spPr>
          <a:xfrm>
            <a:off x="932729" y="4927236"/>
            <a:ext cx="10317015" cy="476316"/>
          </a:xfrm>
          <a:prstGeom prst="rect">
            <a:avLst/>
          </a:prstGeom>
        </p:spPr>
      </p:pic>
      <p:sp>
        <p:nvSpPr>
          <p:cNvPr id="6" name="Arrow: Left 5">
            <a:extLst>
              <a:ext uri="{FF2B5EF4-FFF2-40B4-BE49-F238E27FC236}">
                <a16:creationId xmlns:a16="http://schemas.microsoft.com/office/drawing/2014/main" id="{2A16D14C-8E88-4B49-BF1D-0E7A4055E9B1}"/>
              </a:ext>
            </a:extLst>
          </p:cNvPr>
          <p:cNvSpPr/>
          <p:nvPr/>
        </p:nvSpPr>
        <p:spPr>
          <a:xfrm>
            <a:off x="7537883" y="3467100"/>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Arrow: Left 6">
            <a:extLst>
              <a:ext uri="{FF2B5EF4-FFF2-40B4-BE49-F238E27FC236}">
                <a16:creationId xmlns:a16="http://schemas.microsoft.com/office/drawing/2014/main" id="{F4F6D76E-F69C-4F3E-9934-89AF583C08FC}"/>
              </a:ext>
            </a:extLst>
          </p:cNvPr>
          <p:cNvSpPr/>
          <p:nvPr/>
        </p:nvSpPr>
        <p:spPr>
          <a:xfrm>
            <a:off x="5558513" y="3783596"/>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Arrow: Left 7">
            <a:extLst>
              <a:ext uri="{FF2B5EF4-FFF2-40B4-BE49-F238E27FC236}">
                <a16:creationId xmlns:a16="http://schemas.microsoft.com/office/drawing/2014/main" id="{18F3265C-C411-408A-B1C2-364727330655}"/>
              </a:ext>
            </a:extLst>
          </p:cNvPr>
          <p:cNvSpPr/>
          <p:nvPr/>
        </p:nvSpPr>
        <p:spPr>
          <a:xfrm>
            <a:off x="7459055" y="3948029"/>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Arrow: Left 8">
            <a:extLst>
              <a:ext uri="{FF2B5EF4-FFF2-40B4-BE49-F238E27FC236}">
                <a16:creationId xmlns:a16="http://schemas.microsoft.com/office/drawing/2014/main" id="{D2F5880B-3AE4-407F-AC5E-2E391BD85CA3}"/>
              </a:ext>
            </a:extLst>
          </p:cNvPr>
          <p:cNvSpPr/>
          <p:nvPr/>
        </p:nvSpPr>
        <p:spPr>
          <a:xfrm>
            <a:off x="5240268" y="5237838"/>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Arrow: Left 9">
            <a:extLst>
              <a:ext uri="{FF2B5EF4-FFF2-40B4-BE49-F238E27FC236}">
                <a16:creationId xmlns:a16="http://schemas.microsoft.com/office/drawing/2014/main" id="{BB09DE92-9974-4BF4-8250-394BA21AFAB7}"/>
              </a:ext>
            </a:extLst>
          </p:cNvPr>
          <p:cNvSpPr/>
          <p:nvPr/>
        </p:nvSpPr>
        <p:spPr>
          <a:xfrm>
            <a:off x="8031093" y="5065298"/>
            <a:ext cx="747422" cy="9541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ntent Placeholder 2">
            <a:extLst>
              <a:ext uri="{FF2B5EF4-FFF2-40B4-BE49-F238E27FC236}">
                <a16:creationId xmlns:a16="http://schemas.microsoft.com/office/drawing/2014/main" id="{06D3EE6C-5AC0-4EE8-BCCF-F8F96F7E113D}"/>
              </a:ext>
            </a:extLst>
          </p:cNvPr>
          <p:cNvSpPr txBox="1">
            <a:spLocks/>
          </p:cNvSpPr>
          <p:nvPr/>
        </p:nvSpPr>
        <p:spPr>
          <a:xfrm>
            <a:off x="1104293" y="5792177"/>
            <a:ext cx="8946541" cy="615346"/>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May need to adjust </a:t>
            </a:r>
            <a:r>
              <a:rPr lang="en-US" u="sng" dirty="0"/>
              <a:t>confidence level</a:t>
            </a:r>
            <a:r>
              <a:rPr lang="en-US" dirty="0"/>
              <a:t>.</a:t>
            </a:r>
          </a:p>
        </p:txBody>
      </p:sp>
      <p:sp>
        <p:nvSpPr>
          <p:cNvPr id="12" name="Arrow: Left 11">
            <a:extLst>
              <a:ext uri="{FF2B5EF4-FFF2-40B4-BE49-F238E27FC236}">
                <a16:creationId xmlns:a16="http://schemas.microsoft.com/office/drawing/2014/main" id="{F36BB012-CF1A-4C57-A877-BB8D45C7BEA9}"/>
              </a:ext>
            </a:extLst>
          </p:cNvPr>
          <p:cNvSpPr/>
          <p:nvPr/>
        </p:nvSpPr>
        <p:spPr>
          <a:xfrm rot="5400000">
            <a:off x="4789086" y="5581257"/>
            <a:ext cx="549784" cy="88608"/>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61898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1619D-3826-4BBD-9AA4-4D7029DD5AA9}"/>
              </a:ext>
            </a:extLst>
          </p:cNvPr>
          <p:cNvSpPr>
            <a:spLocks noGrp="1"/>
          </p:cNvSpPr>
          <p:nvPr>
            <p:ph type="title"/>
          </p:nvPr>
        </p:nvSpPr>
        <p:spPr>
          <a:xfrm>
            <a:off x="646111" y="452718"/>
            <a:ext cx="9404723" cy="755880"/>
          </a:xfrm>
        </p:spPr>
        <p:txBody>
          <a:bodyPr/>
          <a:lstStyle/>
          <a:p>
            <a:r>
              <a:rPr lang="en-US" dirty="0"/>
              <a:t>Code</a:t>
            </a:r>
          </a:p>
        </p:txBody>
      </p:sp>
      <p:sp>
        <p:nvSpPr>
          <p:cNvPr id="3" name="Content Placeholder 2">
            <a:extLst>
              <a:ext uri="{FF2B5EF4-FFF2-40B4-BE49-F238E27FC236}">
                <a16:creationId xmlns:a16="http://schemas.microsoft.com/office/drawing/2014/main" id="{0CCFDF71-FC36-44EC-8136-47FAB5D7B3DC}"/>
              </a:ext>
            </a:extLst>
          </p:cNvPr>
          <p:cNvSpPr>
            <a:spLocks noGrp="1"/>
          </p:cNvSpPr>
          <p:nvPr>
            <p:ph idx="1"/>
          </p:nvPr>
        </p:nvSpPr>
        <p:spPr>
          <a:xfrm>
            <a:off x="1104293" y="1331259"/>
            <a:ext cx="8946541" cy="4195481"/>
          </a:xfrm>
        </p:spPr>
        <p:txBody>
          <a:bodyPr/>
          <a:lstStyle/>
          <a:p>
            <a:r>
              <a:rPr lang="en-US" dirty="0"/>
              <a:t>When you run cell 9, a new window will pop up which will play the test video with bounding boxes imposed.</a:t>
            </a:r>
          </a:p>
          <a:p>
            <a:r>
              <a:rPr lang="en-US" dirty="0"/>
              <a:t>Press the ‘P’ key to toggle between pause and play!</a:t>
            </a:r>
          </a:p>
          <a:p>
            <a:r>
              <a:rPr lang="en-US" dirty="0"/>
              <a:t>Press the ‘Q’ key to close video!</a:t>
            </a:r>
          </a:p>
          <a:p>
            <a:r>
              <a:rPr lang="en-US" dirty="0"/>
              <a:t>Rerun the final cell to replay the video!</a:t>
            </a:r>
          </a:p>
        </p:txBody>
      </p:sp>
    </p:spTree>
    <p:extLst>
      <p:ext uri="{BB962C8B-B14F-4D97-AF65-F5344CB8AC3E}">
        <p14:creationId xmlns:p14="http://schemas.microsoft.com/office/powerpoint/2010/main" val="2073835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1619D-3826-4BBD-9AA4-4D7029DD5AA9}"/>
              </a:ext>
            </a:extLst>
          </p:cNvPr>
          <p:cNvSpPr>
            <a:spLocks noGrp="1"/>
          </p:cNvSpPr>
          <p:nvPr>
            <p:ph type="title"/>
          </p:nvPr>
        </p:nvSpPr>
        <p:spPr>
          <a:xfrm>
            <a:off x="646111" y="452718"/>
            <a:ext cx="9404723" cy="755880"/>
          </a:xfrm>
        </p:spPr>
        <p:txBody>
          <a:bodyPr/>
          <a:lstStyle/>
          <a:p>
            <a:r>
              <a:rPr lang="en-US" dirty="0"/>
              <a:t>Conclusion</a:t>
            </a:r>
          </a:p>
        </p:txBody>
      </p:sp>
      <p:sp>
        <p:nvSpPr>
          <p:cNvPr id="3" name="Content Placeholder 2">
            <a:extLst>
              <a:ext uri="{FF2B5EF4-FFF2-40B4-BE49-F238E27FC236}">
                <a16:creationId xmlns:a16="http://schemas.microsoft.com/office/drawing/2014/main" id="{0CCFDF71-FC36-44EC-8136-47FAB5D7B3DC}"/>
              </a:ext>
            </a:extLst>
          </p:cNvPr>
          <p:cNvSpPr>
            <a:spLocks noGrp="1"/>
          </p:cNvSpPr>
          <p:nvPr>
            <p:ph idx="1"/>
          </p:nvPr>
        </p:nvSpPr>
        <p:spPr>
          <a:xfrm>
            <a:off x="1104293" y="1331259"/>
            <a:ext cx="8946541" cy="4195481"/>
          </a:xfrm>
        </p:spPr>
        <p:txBody>
          <a:bodyPr/>
          <a:lstStyle/>
          <a:p>
            <a:r>
              <a:rPr lang="en-US" dirty="0"/>
              <a:t>Can change optimizer, batch size, and training epochs to improve results!</a:t>
            </a:r>
          </a:p>
          <a:p>
            <a:r>
              <a:rPr lang="en-US" dirty="0"/>
              <a:t>You could make your own small training data set and create an object detection model for your own object!</a:t>
            </a:r>
          </a:p>
          <a:p>
            <a:r>
              <a:rPr lang="en-US" dirty="0"/>
              <a:t>Can also use pre-trained models for inference, read their documentation and see what objects they are already trained to detect.</a:t>
            </a:r>
          </a:p>
          <a:p>
            <a:r>
              <a:rPr lang="en-US" dirty="0"/>
              <a:t>Transfer learning makes large models for complex tasks accessible to everyone!</a:t>
            </a:r>
          </a:p>
        </p:txBody>
      </p:sp>
    </p:spTree>
    <p:extLst>
      <p:ext uri="{BB962C8B-B14F-4D97-AF65-F5344CB8AC3E}">
        <p14:creationId xmlns:p14="http://schemas.microsoft.com/office/powerpoint/2010/main" val="1020526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CE0AE-CEEF-4395-B6C5-D4E56438EB33}"/>
              </a:ext>
            </a:extLst>
          </p:cNvPr>
          <p:cNvSpPr>
            <a:spLocks noGrp="1"/>
          </p:cNvSpPr>
          <p:nvPr>
            <p:ph type="title"/>
          </p:nvPr>
        </p:nvSpPr>
        <p:spPr>
          <a:xfrm>
            <a:off x="646111" y="452718"/>
            <a:ext cx="9404723" cy="789342"/>
          </a:xfrm>
        </p:spPr>
        <p:txBody>
          <a:bodyPr/>
          <a:lstStyle/>
          <a:p>
            <a:r>
              <a:rPr lang="en-US" dirty="0"/>
              <a:t>Resources</a:t>
            </a:r>
          </a:p>
        </p:txBody>
      </p:sp>
      <p:sp>
        <p:nvSpPr>
          <p:cNvPr id="3" name="Content Placeholder 2">
            <a:extLst>
              <a:ext uri="{FF2B5EF4-FFF2-40B4-BE49-F238E27FC236}">
                <a16:creationId xmlns:a16="http://schemas.microsoft.com/office/drawing/2014/main" id="{FC5F4E13-4638-4A4D-84C3-2A1CF5398AB1}"/>
              </a:ext>
            </a:extLst>
          </p:cNvPr>
          <p:cNvSpPr>
            <a:spLocks noGrp="1"/>
          </p:cNvSpPr>
          <p:nvPr>
            <p:ph idx="1"/>
          </p:nvPr>
        </p:nvSpPr>
        <p:spPr>
          <a:xfrm>
            <a:off x="1104293" y="1331259"/>
            <a:ext cx="8946541" cy="4195481"/>
          </a:xfrm>
        </p:spPr>
        <p:txBody>
          <a:bodyPr/>
          <a:lstStyle/>
          <a:p>
            <a:r>
              <a:rPr lang="en-US" dirty="0">
                <a:hlinkClick r:id="rId2"/>
              </a:rPr>
              <a:t>This </a:t>
            </a:r>
            <a:r>
              <a:rPr lang="en-US" dirty="0" err="1">
                <a:hlinkClick r:id="rId2"/>
              </a:rPr>
              <a:t>PyTorch</a:t>
            </a:r>
            <a:r>
              <a:rPr lang="en-US" dirty="0">
                <a:hlinkClick r:id="rId2"/>
              </a:rPr>
              <a:t> tutorial</a:t>
            </a:r>
            <a:r>
              <a:rPr lang="en-US" dirty="0"/>
              <a:t> is a good start to transfer learning for computer vision tasks, and served as the basis of this demo.</a:t>
            </a:r>
          </a:p>
          <a:p>
            <a:r>
              <a:rPr lang="en-US" dirty="0">
                <a:hlinkClick r:id="rId3"/>
              </a:rPr>
              <a:t>This documentation</a:t>
            </a:r>
            <a:r>
              <a:rPr lang="en-US" dirty="0"/>
              <a:t>, and following some links on this page, give an overview of the data requirements and information on the format of the output.</a:t>
            </a:r>
          </a:p>
          <a:p>
            <a:r>
              <a:rPr lang="en-US" dirty="0">
                <a:hlinkClick r:id="rId4"/>
              </a:rPr>
              <a:t>CVAT</a:t>
            </a:r>
            <a:r>
              <a:rPr lang="en-US" dirty="0"/>
              <a:t> is a free online resource for manually annotating images for object detection and other computer vision tasks. Many tutorials for using CVAT exist online, just make sure you know what data format your pre-trained model requires!</a:t>
            </a:r>
          </a:p>
        </p:txBody>
      </p:sp>
    </p:spTree>
    <p:extLst>
      <p:ext uri="{BB962C8B-B14F-4D97-AF65-F5344CB8AC3E}">
        <p14:creationId xmlns:p14="http://schemas.microsoft.com/office/powerpoint/2010/main" val="2512258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50DAB-1EF0-4FB1-BD3E-A2E783B51902}"/>
              </a:ext>
            </a:extLst>
          </p:cNvPr>
          <p:cNvSpPr>
            <a:spLocks noGrp="1"/>
          </p:cNvSpPr>
          <p:nvPr>
            <p:ph type="title"/>
          </p:nvPr>
        </p:nvSpPr>
        <p:spPr/>
        <p:txBody>
          <a:bodyPr/>
          <a:lstStyle/>
          <a:p>
            <a:r>
              <a:rPr lang="en-US" dirty="0"/>
              <a:t>Intro to Transfer Learning</a:t>
            </a:r>
          </a:p>
        </p:txBody>
      </p:sp>
      <p:sp>
        <p:nvSpPr>
          <p:cNvPr id="3" name="Content Placeholder 2">
            <a:extLst>
              <a:ext uri="{FF2B5EF4-FFF2-40B4-BE49-F238E27FC236}">
                <a16:creationId xmlns:a16="http://schemas.microsoft.com/office/drawing/2014/main" id="{84A91DE6-F220-4B4C-B1AA-4C80D7B66BCB}"/>
              </a:ext>
            </a:extLst>
          </p:cNvPr>
          <p:cNvSpPr>
            <a:spLocks noGrp="1"/>
          </p:cNvSpPr>
          <p:nvPr>
            <p:ph idx="1"/>
          </p:nvPr>
        </p:nvSpPr>
        <p:spPr/>
        <p:txBody>
          <a:bodyPr/>
          <a:lstStyle/>
          <a:p>
            <a:r>
              <a:rPr lang="en-US" dirty="0"/>
              <a:t>To get a ML model to perform more complex tasks, two things are needed:</a:t>
            </a:r>
          </a:p>
          <a:p>
            <a:pPr lvl="1"/>
            <a:r>
              <a:rPr lang="en-US" dirty="0"/>
              <a:t>A deep (many layered) network</a:t>
            </a:r>
          </a:p>
          <a:p>
            <a:pPr lvl="1"/>
            <a:r>
              <a:rPr lang="en-US" b="1" dirty="0"/>
              <a:t>A lot </a:t>
            </a:r>
            <a:r>
              <a:rPr lang="en-US" dirty="0"/>
              <a:t>of varied training data</a:t>
            </a:r>
          </a:p>
          <a:p>
            <a:r>
              <a:rPr lang="en-US" dirty="0"/>
              <a:t>Thus, building a robust model for a complex task from scratch requires a large dataset and a lot of computation time.</a:t>
            </a:r>
          </a:p>
          <a:p>
            <a:r>
              <a:rPr lang="en-US" b="1" dirty="0"/>
              <a:t>Transfer learning </a:t>
            </a:r>
            <a:r>
              <a:rPr lang="en-US" dirty="0"/>
              <a:t>is a common technique which allows the use of large, pre-trained networks to give us a starting point for our model.</a:t>
            </a:r>
          </a:p>
          <a:p>
            <a:r>
              <a:rPr lang="en-US" dirty="0"/>
              <a:t>With only a few architecture changes and much fewer training hours,  we can create a task specific network that can perform much more complex tasks.</a:t>
            </a:r>
          </a:p>
        </p:txBody>
      </p:sp>
    </p:spTree>
    <p:extLst>
      <p:ext uri="{BB962C8B-B14F-4D97-AF65-F5344CB8AC3E}">
        <p14:creationId xmlns:p14="http://schemas.microsoft.com/office/powerpoint/2010/main" val="134792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E426A-B4C6-4A80-A7FE-71934DAB9574}"/>
              </a:ext>
            </a:extLst>
          </p:cNvPr>
          <p:cNvSpPr>
            <a:spLocks noGrp="1"/>
          </p:cNvSpPr>
          <p:nvPr>
            <p:ph type="title"/>
          </p:nvPr>
        </p:nvSpPr>
        <p:spPr/>
        <p:txBody>
          <a:bodyPr/>
          <a:lstStyle/>
          <a:p>
            <a:r>
              <a:rPr lang="en-US" dirty="0"/>
              <a:t>Intro to Transfer Learning</a:t>
            </a:r>
          </a:p>
        </p:txBody>
      </p:sp>
      <p:sp>
        <p:nvSpPr>
          <p:cNvPr id="3" name="Content Placeholder 2">
            <a:extLst>
              <a:ext uri="{FF2B5EF4-FFF2-40B4-BE49-F238E27FC236}">
                <a16:creationId xmlns:a16="http://schemas.microsoft.com/office/drawing/2014/main" id="{E4C73CD6-246B-476A-8288-2D0F73DC6EC4}"/>
              </a:ext>
            </a:extLst>
          </p:cNvPr>
          <p:cNvSpPr>
            <a:spLocks noGrp="1"/>
          </p:cNvSpPr>
          <p:nvPr>
            <p:ph idx="1"/>
          </p:nvPr>
        </p:nvSpPr>
        <p:spPr>
          <a:xfrm>
            <a:off x="583828" y="1631499"/>
            <a:ext cx="4735596" cy="4195481"/>
          </a:xfrm>
        </p:spPr>
        <p:txBody>
          <a:bodyPr>
            <a:normAutofit fontScale="85000" lnSpcReduction="10000"/>
          </a:bodyPr>
          <a:lstStyle/>
          <a:p>
            <a:r>
              <a:rPr lang="en-US" dirty="0"/>
              <a:t>A neural network can be thought of as a </a:t>
            </a:r>
            <a:r>
              <a:rPr lang="en-US" b="1" dirty="0"/>
              <a:t>feature extractor:</a:t>
            </a:r>
          </a:p>
          <a:p>
            <a:pPr lvl="1"/>
            <a:r>
              <a:rPr lang="en-US" dirty="0"/>
              <a:t>Consider a Convolutional Neural Network (CNN) that is trained to predict the presence or absence of dogs in a neural network.</a:t>
            </a:r>
          </a:p>
          <a:p>
            <a:pPr lvl="1"/>
            <a:r>
              <a:rPr lang="en-US" dirty="0"/>
              <a:t>The final layer will receive input from some large number of neurons in the previous hidden layer and its output will be a value interpretable as a probability of the input image containing a dog.</a:t>
            </a:r>
          </a:p>
          <a:p>
            <a:pPr lvl="1"/>
            <a:r>
              <a:rPr lang="en-US" dirty="0"/>
              <a:t>It stands to reason that the </a:t>
            </a:r>
            <a:r>
              <a:rPr lang="en-US" i="1" dirty="0"/>
              <a:t>backbone </a:t>
            </a:r>
            <a:r>
              <a:rPr lang="en-US" dirty="0"/>
              <a:t>of the network (the hidden layers) is capable of identifying </a:t>
            </a:r>
            <a:r>
              <a:rPr lang="en-US" i="1" dirty="0"/>
              <a:t>features</a:t>
            </a:r>
            <a:r>
              <a:rPr lang="en-US" dirty="0"/>
              <a:t> of the input image that are present specifically in dogs (e.g. eyes, snout, ears, body shape).</a:t>
            </a:r>
          </a:p>
          <a:p>
            <a:pPr lvl="1"/>
            <a:endParaRPr lang="en-US" dirty="0"/>
          </a:p>
          <a:p>
            <a:pPr lvl="1"/>
            <a:endParaRPr lang="en-US" dirty="0"/>
          </a:p>
        </p:txBody>
      </p:sp>
      <p:pic>
        <p:nvPicPr>
          <p:cNvPr id="5" name="Picture 4">
            <a:extLst>
              <a:ext uri="{FF2B5EF4-FFF2-40B4-BE49-F238E27FC236}">
                <a16:creationId xmlns:a16="http://schemas.microsoft.com/office/drawing/2014/main" id="{E63B76D2-4CC8-40F0-A260-3C281EFB3EDE}"/>
              </a:ext>
            </a:extLst>
          </p:cNvPr>
          <p:cNvPicPr>
            <a:picLocks noChangeAspect="1"/>
          </p:cNvPicPr>
          <p:nvPr/>
        </p:nvPicPr>
        <p:blipFill>
          <a:blip r:embed="rId2"/>
          <a:stretch>
            <a:fillRect/>
          </a:stretch>
        </p:blipFill>
        <p:spPr>
          <a:xfrm>
            <a:off x="6872578" y="1208063"/>
            <a:ext cx="4537744" cy="5649937"/>
          </a:xfrm>
          <a:prstGeom prst="rect">
            <a:avLst/>
          </a:prstGeom>
        </p:spPr>
      </p:pic>
    </p:spTree>
    <p:extLst>
      <p:ext uri="{BB962C8B-B14F-4D97-AF65-F5344CB8AC3E}">
        <p14:creationId xmlns:p14="http://schemas.microsoft.com/office/powerpoint/2010/main" val="1907911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7AD40-A213-4D04-96A7-3CC955F05EAD}"/>
              </a:ext>
            </a:extLst>
          </p:cNvPr>
          <p:cNvSpPr>
            <a:spLocks noGrp="1"/>
          </p:cNvSpPr>
          <p:nvPr>
            <p:ph type="title"/>
          </p:nvPr>
        </p:nvSpPr>
        <p:spPr/>
        <p:txBody>
          <a:bodyPr/>
          <a:lstStyle/>
          <a:p>
            <a:r>
              <a:rPr lang="en-US" dirty="0"/>
              <a:t>Intro to Transfer Learning</a:t>
            </a:r>
          </a:p>
        </p:txBody>
      </p:sp>
      <p:sp>
        <p:nvSpPr>
          <p:cNvPr id="3" name="Content Placeholder 2">
            <a:extLst>
              <a:ext uri="{FF2B5EF4-FFF2-40B4-BE49-F238E27FC236}">
                <a16:creationId xmlns:a16="http://schemas.microsoft.com/office/drawing/2014/main" id="{AF011AFB-C301-421A-8FB2-672F3F9367F0}"/>
              </a:ext>
            </a:extLst>
          </p:cNvPr>
          <p:cNvSpPr>
            <a:spLocks noGrp="1"/>
          </p:cNvSpPr>
          <p:nvPr>
            <p:ph idx="1"/>
          </p:nvPr>
        </p:nvSpPr>
        <p:spPr>
          <a:xfrm>
            <a:off x="586479" y="1331259"/>
            <a:ext cx="5249780" cy="4195481"/>
          </a:xfrm>
        </p:spPr>
        <p:txBody>
          <a:bodyPr>
            <a:normAutofit fontScale="85000" lnSpcReduction="10000"/>
          </a:bodyPr>
          <a:lstStyle/>
          <a:p>
            <a:r>
              <a:rPr lang="en-US" dirty="0"/>
              <a:t>We can use the backbone of a large pre-trained model as a general feature extractor.</a:t>
            </a:r>
          </a:p>
          <a:p>
            <a:r>
              <a:rPr lang="en-US" dirty="0"/>
              <a:t>The task specific output layer of the network can be changed to suit our goal (classification of different classes, regression, etc.).</a:t>
            </a:r>
          </a:p>
          <a:p>
            <a:r>
              <a:rPr lang="en-US" dirty="0"/>
              <a:t>We “freeze” the weights in the backbone network such that training only changes the weights of our custom output layer</a:t>
            </a:r>
          </a:p>
          <a:p>
            <a:r>
              <a:rPr lang="en-US" dirty="0"/>
              <a:t>Hopefully, the combination of a robust feature extractor and additional task specific training results in a powerful network with much less training time and fewer required training data samples</a:t>
            </a:r>
          </a:p>
        </p:txBody>
      </p:sp>
      <p:pic>
        <p:nvPicPr>
          <p:cNvPr id="5" name="Picture 4">
            <a:extLst>
              <a:ext uri="{FF2B5EF4-FFF2-40B4-BE49-F238E27FC236}">
                <a16:creationId xmlns:a16="http://schemas.microsoft.com/office/drawing/2014/main" id="{FF160D04-90FA-449D-BF28-1D4E1914869C}"/>
              </a:ext>
            </a:extLst>
          </p:cNvPr>
          <p:cNvPicPr>
            <a:picLocks noChangeAspect="1"/>
          </p:cNvPicPr>
          <p:nvPr/>
        </p:nvPicPr>
        <p:blipFill>
          <a:blip r:embed="rId2"/>
          <a:stretch>
            <a:fillRect/>
          </a:stretch>
        </p:blipFill>
        <p:spPr>
          <a:xfrm>
            <a:off x="6096000" y="1771263"/>
            <a:ext cx="5677294" cy="3755477"/>
          </a:xfrm>
          <a:prstGeom prst="rect">
            <a:avLst/>
          </a:prstGeom>
        </p:spPr>
      </p:pic>
    </p:spTree>
    <p:extLst>
      <p:ext uri="{BB962C8B-B14F-4D97-AF65-F5344CB8AC3E}">
        <p14:creationId xmlns:p14="http://schemas.microsoft.com/office/powerpoint/2010/main" val="2881723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DA1EF-1E16-4B91-B0B9-25FE878B6BB4}"/>
              </a:ext>
            </a:extLst>
          </p:cNvPr>
          <p:cNvSpPr>
            <a:spLocks noGrp="1"/>
          </p:cNvSpPr>
          <p:nvPr>
            <p:ph type="title"/>
          </p:nvPr>
        </p:nvSpPr>
        <p:spPr/>
        <p:txBody>
          <a:bodyPr/>
          <a:lstStyle/>
          <a:p>
            <a:r>
              <a:rPr lang="en-US" dirty="0"/>
              <a:t>Intro to Object Detection</a:t>
            </a:r>
          </a:p>
        </p:txBody>
      </p:sp>
      <p:sp>
        <p:nvSpPr>
          <p:cNvPr id="3" name="Content Placeholder 2">
            <a:extLst>
              <a:ext uri="{FF2B5EF4-FFF2-40B4-BE49-F238E27FC236}">
                <a16:creationId xmlns:a16="http://schemas.microsoft.com/office/drawing/2014/main" id="{D83F3283-2DA3-4CDB-BA44-2FDFD4B731FD}"/>
              </a:ext>
            </a:extLst>
          </p:cNvPr>
          <p:cNvSpPr>
            <a:spLocks noGrp="1"/>
          </p:cNvSpPr>
          <p:nvPr>
            <p:ph idx="1"/>
          </p:nvPr>
        </p:nvSpPr>
        <p:spPr>
          <a:xfrm>
            <a:off x="646111" y="1331259"/>
            <a:ext cx="4327429" cy="5074023"/>
          </a:xfrm>
        </p:spPr>
        <p:txBody>
          <a:bodyPr>
            <a:normAutofit fontScale="77500" lnSpcReduction="20000"/>
          </a:bodyPr>
          <a:lstStyle/>
          <a:p>
            <a:r>
              <a:rPr lang="en-US" dirty="0"/>
              <a:t>In certain applications, it is not sufficient to identify whether there is some object present in an image.</a:t>
            </a:r>
          </a:p>
          <a:p>
            <a:r>
              <a:rPr lang="en-US" dirty="0"/>
              <a:t>We may also want to determine </a:t>
            </a:r>
            <a:r>
              <a:rPr lang="en-US" b="1" dirty="0"/>
              <a:t>where</a:t>
            </a:r>
            <a:r>
              <a:rPr lang="en-US" dirty="0"/>
              <a:t> the object is in the image.</a:t>
            </a:r>
          </a:p>
          <a:p>
            <a:r>
              <a:rPr lang="en-US" dirty="0"/>
              <a:t>This may be done in a multiclass classification setting, where multiple objects of different types need to be located.</a:t>
            </a:r>
          </a:p>
          <a:p>
            <a:r>
              <a:rPr lang="en-US" dirty="0"/>
              <a:t>This describes the task of </a:t>
            </a:r>
            <a:r>
              <a:rPr lang="en-US" b="1" dirty="0"/>
              <a:t>object detection: </a:t>
            </a:r>
            <a:r>
              <a:rPr lang="en-US" dirty="0"/>
              <a:t>create a model to detect instances of semantic objects in images.</a:t>
            </a:r>
          </a:p>
          <a:p>
            <a:r>
              <a:rPr lang="en-US" dirty="0"/>
              <a:t>Object detection has many applications:</a:t>
            </a:r>
          </a:p>
          <a:p>
            <a:pPr lvl="1"/>
            <a:r>
              <a:rPr lang="en-US" dirty="0"/>
              <a:t>Activity recognition</a:t>
            </a:r>
          </a:p>
          <a:p>
            <a:pPr lvl="1"/>
            <a:r>
              <a:rPr lang="en-US" dirty="0"/>
              <a:t>Security and surveillance</a:t>
            </a:r>
          </a:p>
          <a:p>
            <a:pPr lvl="1"/>
            <a:r>
              <a:rPr lang="en-US" dirty="0"/>
              <a:t>Face detection</a:t>
            </a:r>
          </a:p>
          <a:p>
            <a:pPr lvl="1"/>
            <a:r>
              <a:rPr lang="en-US" dirty="0"/>
              <a:t>Object tracking (sports)</a:t>
            </a:r>
          </a:p>
          <a:p>
            <a:pPr lvl="1"/>
            <a:r>
              <a:rPr lang="en-US" dirty="0"/>
              <a:t>Collision avoidance</a:t>
            </a:r>
          </a:p>
        </p:txBody>
      </p:sp>
      <p:pic>
        <p:nvPicPr>
          <p:cNvPr id="8" name="Picture 7">
            <a:extLst>
              <a:ext uri="{FF2B5EF4-FFF2-40B4-BE49-F238E27FC236}">
                <a16:creationId xmlns:a16="http://schemas.microsoft.com/office/drawing/2014/main" id="{4F906FDD-EB7C-490E-AD09-756BE9D472D1}"/>
              </a:ext>
            </a:extLst>
          </p:cNvPr>
          <p:cNvPicPr>
            <a:picLocks noChangeAspect="1"/>
          </p:cNvPicPr>
          <p:nvPr/>
        </p:nvPicPr>
        <p:blipFill>
          <a:blip r:embed="rId2"/>
          <a:stretch>
            <a:fillRect/>
          </a:stretch>
        </p:blipFill>
        <p:spPr>
          <a:xfrm>
            <a:off x="5466539" y="1407380"/>
            <a:ext cx="6079350" cy="4764691"/>
          </a:xfrm>
          <a:prstGeom prst="rect">
            <a:avLst/>
          </a:prstGeom>
        </p:spPr>
      </p:pic>
    </p:spTree>
    <p:extLst>
      <p:ext uri="{BB962C8B-B14F-4D97-AF65-F5344CB8AC3E}">
        <p14:creationId xmlns:p14="http://schemas.microsoft.com/office/powerpoint/2010/main" val="384150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2F90B-02E8-418C-9B29-E11F80AC6962}"/>
              </a:ext>
            </a:extLst>
          </p:cNvPr>
          <p:cNvSpPr>
            <a:spLocks noGrp="1"/>
          </p:cNvSpPr>
          <p:nvPr>
            <p:ph type="title"/>
          </p:nvPr>
        </p:nvSpPr>
        <p:spPr/>
        <p:txBody>
          <a:bodyPr/>
          <a:lstStyle/>
          <a:p>
            <a:r>
              <a:rPr lang="en-US" dirty="0"/>
              <a:t>Region-based Convolutional Neural Network (R-CNN)</a:t>
            </a:r>
          </a:p>
        </p:txBody>
      </p:sp>
      <p:sp>
        <p:nvSpPr>
          <p:cNvPr id="3" name="Content Placeholder 2">
            <a:extLst>
              <a:ext uri="{FF2B5EF4-FFF2-40B4-BE49-F238E27FC236}">
                <a16:creationId xmlns:a16="http://schemas.microsoft.com/office/drawing/2014/main" id="{A9AE1E43-6D64-4FA7-8E8F-CC169506FD11}"/>
              </a:ext>
            </a:extLst>
          </p:cNvPr>
          <p:cNvSpPr>
            <a:spLocks noGrp="1"/>
          </p:cNvSpPr>
          <p:nvPr>
            <p:ph idx="1"/>
          </p:nvPr>
        </p:nvSpPr>
        <p:spPr/>
        <p:txBody>
          <a:bodyPr/>
          <a:lstStyle/>
          <a:p>
            <a:r>
              <a:rPr lang="en-US" dirty="0"/>
              <a:t>Object detection models have quite complicated architectures, and thus we’ll skip the fine details.</a:t>
            </a:r>
          </a:p>
          <a:p>
            <a:r>
              <a:rPr lang="en-US" dirty="0"/>
              <a:t>CNNs are a network architecture which use the mathematical </a:t>
            </a:r>
            <a:r>
              <a:rPr lang="en-US" i="1" dirty="0"/>
              <a:t>convolution </a:t>
            </a:r>
            <a:r>
              <a:rPr lang="en-US" dirty="0"/>
              <a:t>operation to process data with a </a:t>
            </a:r>
            <a:r>
              <a:rPr lang="en-US" i="1" dirty="0"/>
              <a:t>grid-like topology.</a:t>
            </a:r>
          </a:p>
          <a:p>
            <a:r>
              <a:rPr lang="en-US" dirty="0"/>
              <a:t>Since digital images are stored as pixel arrays with direct spatial relationships between array layout and image appearance, image processing tasks are well suited to CNNs.</a:t>
            </a:r>
          </a:p>
          <a:p>
            <a:r>
              <a:rPr lang="en-US" dirty="0"/>
              <a:t>More about CNNs tomorrow!</a:t>
            </a:r>
          </a:p>
        </p:txBody>
      </p:sp>
    </p:spTree>
    <p:extLst>
      <p:ext uri="{BB962C8B-B14F-4D97-AF65-F5344CB8AC3E}">
        <p14:creationId xmlns:p14="http://schemas.microsoft.com/office/powerpoint/2010/main" val="3550324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F0B8F-058E-45EB-B592-3B12C0C688DB}"/>
              </a:ext>
            </a:extLst>
          </p:cNvPr>
          <p:cNvSpPr>
            <a:spLocks noGrp="1"/>
          </p:cNvSpPr>
          <p:nvPr>
            <p:ph type="title"/>
          </p:nvPr>
        </p:nvSpPr>
        <p:spPr/>
        <p:txBody>
          <a:bodyPr/>
          <a:lstStyle/>
          <a:p>
            <a:r>
              <a:rPr lang="en-US" dirty="0"/>
              <a:t>R-CNN</a:t>
            </a:r>
          </a:p>
        </p:txBody>
      </p:sp>
      <p:sp>
        <p:nvSpPr>
          <p:cNvPr id="3" name="Content Placeholder 2">
            <a:extLst>
              <a:ext uri="{FF2B5EF4-FFF2-40B4-BE49-F238E27FC236}">
                <a16:creationId xmlns:a16="http://schemas.microsoft.com/office/drawing/2014/main" id="{72341184-7DDD-4AF9-A601-8605A58567F4}"/>
              </a:ext>
            </a:extLst>
          </p:cNvPr>
          <p:cNvSpPr>
            <a:spLocks noGrp="1"/>
          </p:cNvSpPr>
          <p:nvPr>
            <p:ph idx="1"/>
          </p:nvPr>
        </p:nvSpPr>
        <p:spPr/>
        <p:txBody>
          <a:bodyPr/>
          <a:lstStyle/>
          <a:p>
            <a:r>
              <a:rPr lang="en-US" dirty="0"/>
              <a:t>Models for object detection using regions with CNNs are based on the following three processes:</a:t>
            </a:r>
          </a:p>
          <a:p>
            <a:pPr lvl="1"/>
            <a:r>
              <a:rPr lang="en-US" dirty="0"/>
              <a:t>Find regions in the image that might contain an object – </a:t>
            </a:r>
            <a:r>
              <a:rPr lang="en-US" i="1" dirty="0"/>
              <a:t>region proposals</a:t>
            </a:r>
            <a:r>
              <a:rPr lang="en-US" dirty="0"/>
              <a:t>.</a:t>
            </a:r>
          </a:p>
          <a:p>
            <a:pPr lvl="1"/>
            <a:r>
              <a:rPr lang="en-US" dirty="0"/>
              <a:t>Using convolution layers, extract features from the region proposals.</a:t>
            </a:r>
          </a:p>
          <a:p>
            <a:pPr lvl="1"/>
            <a:r>
              <a:rPr lang="en-US" dirty="0"/>
              <a:t>Classify the objects using the extracted features.</a:t>
            </a:r>
          </a:p>
          <a:p>
            <a:r>
              <a:rPr lang="en-US" dirty="0"/>
              <a:t>Object detection is both a classification and a regression task:</a:t>
            </a:r>
          </a:p>
          <a:p>
            <a:pPr lvl="1"/>
            <a:r>
              <a:rPr lang="en-US" dirty="0"/>
              <a:t>Categorization of objects into their appropriate classes.</a:t>
            </a:r>
          </a:p>
          <a:p>
            <a:pPr lvl="1"/>
            <a:r>
              <a:rPr lang="en-US" dirty="0"/>
              <a:t>Predict the location of a </a:t>
            </a:r>
            <a:r>
              <a:rPr lang="en-US" b="1" dirty="0"/>
              <a:t>bounding box</a:t>
            </a:r>
            <a:r>
              <a:rPr lang="en-US" dirty="0"/>
              <a:t> around the object.</a:t>
            </a:r>
          </a:p>
        </p:txBody>
      </p:sp>
    </p:spTree>
    <p:extLst>
      <p:ext uri="{BB962C8B-B14F-4D97-AF65-F5344CB8AC3E}">
        <p14:creationId xmlns:p14="http://schemas.microsoft.com/office/powerpoint/2010/main" val="476096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0E3F6-5B14-4B02-945E-69C785B47309}"/>
              </a:ext>
            </a:extLst>
          </p:cNvPr>
          <p:cNvSpPr>
            <a:spLocks noGrp="1"/>
          </p:cNvSpPr>
          <p:nvPr>
            <p:ph type="title"/>
          </p:nvPr>
        </p:nvSpPr>
        <p:spPr/>
        <p:txBody>
          <a:bodyPr/>
          <a:lstStyle/>
          <a:p>
            <a:r>
              <a:rPr lang="en-US" dirty="0"/>
              <a:t>Bounding Box</a:t>
            </a:r>
          </a:p>
        </p:txBody>
      </p:sp>
      <p:pic>
        <p:nvPicPr>
          <p:cNvPr id="5" name="Content Placeholder 4">
            <a:extLst>
              <a:ext uri="{FF2B5EF4-FFF2-40B4-BE49-F238E27FC236}">
                <a16:creationId xmlns:a16="http://schemas.microsoft.com/office/drawing/2014/main" id="{F176E0E3-C732-4C74-A0A9-DCC9D092F4DC}"/>
              </a:ext>
            </a:extLst>
          </p:cNvPr>
          <p:cNvPicPr>
            <a:picLocks noGrp="1" noChangeAspect="1"/>
          </p:cNvPicPr>
          <p:nvPr>
            <p:ph idx="1"/>
          </p:nvPr>
        </p:nvPicPr>
        <p:blipFill>
          <a:blip r:embed="rId2"/>
          <a:stretch>
            <a:fillRect/>
          </a:stretch>
        </p:blipFill>
        <p:spPr>
          <a:xfrm>
            <a:off x="1425549" y="1647846"/>
            <a:ext cx="7315200" cy="4114800"/>
          </a:xfrm>
        </p:spPr>
      </p:pic>
      <p:sp>
        <p:nvSpPr>
          <p:cNvPr id="6" name="TextBox 5">
            <a:extLst>
              <a:ext uri="{FF2B5EF4-FFF2-40B4-BE49-F238E27FC236}">
                <a16:creationId xmlns:a16="http://schemas.microsoft.com/office/drawing/2014/main" id="{53CA249C-34B9-4445-BC82-B5226D6C83CB}"/>
              </a:ext>
            </a:extLst>
          </p:cNvPr>
          <p:cNvSpPr txBox="1"/>
          <p:nvPr/>
        </p:nvSpPr>
        <p:spPr>
          <a:xfrm>
            <a:off x="2520178" y="1257428"/>
            <a:ext cx="295274" cy="369332"/>
          </a:xfrm>
          <a:prstGeom prst="rect">
            <a:avLst/>
          </a:prstGeom>
          <a:noFill/>
        </p:spPr>
        <p:txBody>
          <a:bodyPr wrap="square" rtlCol="0">
            <a:spAutoFit/>
          </a:bodyPr>
          <a:lstStyle/>
          <a:p>
            <a:r>
              <a:rPr lang="en-US" dirty="0"/>
              <a:t>x</a:t>
            </a:r>
          </a:p>
        </p:txBody>
      </p:sp>
      <p:sp>
        <p:nvSpPr>
          <p:cNvPr id="7" name="TextBox 6">
            <a:extLst>
              <a:ext uri="{FF2B5EF4-FFF2-40B4-BE49-F238E27FC236}">
                <a16:creationId xmlns:a16="http://schemas.microsoft.com/office/drawing/2014/main" id="{38F4D0D7-DF2B-4396-B449-387F9B6C93EE}"/>
              </a:ext>
            </a:extLst>
          </p:cNvPr>
          <p:cNvSpPr txBox="1"/>
          <p:nvPr/>
        </p:nvSpPr>
        <p:spPr>
          <a:xfrm>
            <a:off x="1278699" y="1278514"/>
            <a:ext cx="295274" cy="369332"/>
          </a:xfrm>
          <a:prstGeom prst="rect">
            <a:avLst/>
          </a:prstGeom>
          <a:noFill/>
        </p:spPr>
        <p:txBody>
          <a:bodyPr wrap="square" rtlCol="0">
            <a:spAutoFit/>
          </a:bodyPr>
          <a:lstStyle/>
          <a:p>
            <a:r>
              <a:rPr lang="en-US" dirty="0"/>
              <a:t>0</a:t>
            </a:r>
          </a:p>
        </p:txBody>
      </p:sp>
      <p:sp>
        <p:nvSpPr>
          <p:cNvPr id="8" name="TextBox 7">
            <a:extLst>
              <a:ext uri="{FF2B5EF4-FFF2-40B4-BE49-F238E27FC236}">
                <a16:creationId xmlns:a16="http://schemas.microsoft.com/office/drawing/2014/main" id="{CCADB3FF-97E0-4BF6-A5D5-CD7FD6547EA9}"/>
              </a:ext>
            </a:extLst>
          </p:cNvPr>
          <p:cNvSpPr txBox="1"/>
          <p:nvPr/>
        </p:nvSpPr>
        <p:spPr>
          <a:xfrm>
            <a:off x="1056850" y="1463180"/>
            <a:ext cx="295274" cy="369332"/>
          </a:xfrm>
          <a:prstGeom prst="rect">
            <a:avLst/>
          </a:prstGeom>
          <a:noFill/>
        </p:spPr>
        <p:txBody>
          <a:bodyPr wrap="square" rtlCol="0">
            <a:spAutoFit/>
          </a:bodyPr>
          <a:lstStyle/>
          <a:p>
            <a:r>
              <a:rPr lang="en-US" dirty="0"/>
              <a:t>0</a:t>
            </a:r>
          </a:p>
        </p:txBody>
      </p:sp>
      <p:cxnSp>
        <p:nvCxnSpPr>
          <p:cNvPr id="10" name="Straight Arrow Connector 9">
            <a:extLst>
              <a:ext uri="{FF2B5EF4-FFF2-40B4-BE49-F238E27FC236}">
                <a16:creationId xmlns:a16="http://schemas.microsoft.com/office/drawing/2014/main" id="{0F634ABD-0F70-4775-BD5A-D9FA27DC3E71}"/>
              </a:ext>
            </a:extLst>
          </p:cNvPr>
          <p:cNvCxnSpPr/>
          <p:nvPr/>
        </p:nvCxnSpPr>
        <p:spPr>
          <a:xfrm>
            <a:off x="1573973" y="1463180"/>
            <a:ext cx="94620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31E4D66-EE46-4F82-906A-6C2302F3841F}"/>
              </a:ext>
            </a:extLst>
          </p:cNvPr>
          <p:cNvCxnSpPr>
            <a:cxnSpLocks/>
          </p:cNvCxnSpPr>
          <p:nvPr/>
        </p:nvCxnSpPr>
        <p:spPr>
          <a:xfrm>
            <a:off x="1204487" y="1832512"/>
            <a:ext cx="0" cy="83368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DA78AC6-678E-4594-8302-AB22D14E9CBC}"/>
              </a:ext>
            </a:extLst>
          </p:cNvPr>
          <p:cNvSpPr txBox="1"/>
          <p:nvPr/>
        </p:nvSpPr>
        <p:spPr>
          <a:xfrm>
            <a:off x="1051452" y="2600863"/>
            <a:ext cx="295274" cy="369332"/>
          </a:xfrm>
          <a:prstGeom prst="rect">
            <a:avLst/>
          </a:prstGeom>
          <a:noFill/>
        </p:spPr>
        <p:txBody>
          <a:bodyPr wrap="square" rtlCol="0">
            <a:spAutoFit/>
          </a:bodyPr>
          <a:lstStyle/>
          <a:p>
            <a:r>
              <a:rPr lang="en-US" dirty="0"/>
              <a:t>y</a:t>
            </a:r>
          </a:p>
        </p:txBody>
      </p:sp>
      <p:cxnSp>
        <p:nvCxnSpPr>
          <p:cNvPr id="16" name="Straight Arrow Connector 15">
            <a:extLst>
              <a:ext uri="{FF2B5EF4-FFF2-40B4-BE49-F238E27FC236}">
                <a16:creationId xmlns:a16="http://schemas.microsoft.com/office/drawing/2014/main" id="{E446CF16-7004-4D80-80CD-0C060FDC7DCF}"/>
              </a:ext>
            </a:extLst>
          </p:cNvPr>
          <p:cNvCxnSpPr>
            <a:cxnSpLocks/>
          </p:cNvCxnSpPr>
          <p:nvPr/>
        </p:nvCxnSpPr>
        <p:spPr>
          <a:xfrm flipV="1">
            <a:off x="2393342" y="5844210"/>
            <a:ext cx="0" cy="38961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A480FDD-07B7-45E0-B8AC-220C2DC6C0A1}"/>
              </a:ext>
            </a:extLst>
          </p:cNvPr>
          <p:cNvCxnSpPr>
            <a:cxnSpLocks/>
          </p:cNvCxnSpPr>
          <p:nvPr/>
        </p:nvCxnSpPr>
        <p:spPr>
          <a:xfrm flipV="1">
            <a:off x="7324476" y="5844210"/>
            <a:ext cx="0" cy="38961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0EEB5CD-092E-496F-B6E6-ABB144AA8C72}"/>
              </a:ext>
            </a:extLst>
          </p:cNvPr>
          <p:cNvCxnSpPr>
            <a:cxnSpLocks/>
          </p:cNvCxnSpPr>
          <p:nvPr/>
        </p:nvCxnSpPr>
        <p:spPr>
          <a:xfrm flipH="1">
            <a:off x="8832880" y="2970195"/>
            <a:ext cx="467802" cy="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E82811D-065F-4C8B-9A17-CFB088CDE360}"/>
              </a:ext>
            </a:extLst>
          </p:cNvPr>
          <p:cNvCxnSpPr>
            <a:cxnSpLocks/>
          </p:cNvCxnSpPr>
          <p:nvPr/>
        </p:nvCxnSpPr>
        <p:spPr>
          <a:xfrm flipH="1">
            <a:off x="8814174" y="5579548"/>
            <a:ext cx="467802" cy="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515EB23-2D47-4848-BE9B-330A75D2496C}"/>
              </a:ext>
            </a:extLst>
          </p:cNvPr>
          <p:cNvSpPr txBox="1"/>
          <p:nvPr/>
        </p:nvSpPr>
        <p:spPr>
          <a:xfrm>
            <a:off x="2087686" y="6220616"/>
            <a:ext cx="611311" cy="369332"/>
          </a:xfrm>
          <a:prstGeom prst="rect">
            <a:avLst/>
          </a:prstGeom>
          <a:noFill/>
        </p:spPr>
        <p:txBody>
          <a:bodyPr wrap="square" rtlCol="0">
            <a:spAutoFit/>
          </a:bodyPr>
          <a:lstStyle/>
          <a:p>
            <a:r>
              <a:rPr lang="en-US" dirty="0"/>
              <a:t>x</a:t>
            </a:r>
            <a:r>
              <a:rPr lang="en-US" baseline="-25000" dirty="0"/>
              <a:t>min</a:t>
            </a:r>
            <a:endParaRPr lang="en-US" dirty="0"/>
          </a:p>
        </p:txBody>
      </p:sp>
      <p:sp>
        <p:nvSpPr>
          <p:cNvPr id="23" name="TextBox 22">
            <a:extLst>
              <a:ext uri="{FF2B5EF4-FFF2-40B4-BE49-F238E27FC236}">
                <a16:creationId xmlns:a16="http://schemas.microsoft.com/office/drawing/2014/main" id="{56B76236-11BE-446C-BE4E-F3A89DBD262C}"/>
              </a:ext>
            </a:extLst>
          </p:cNvPr>
          <p:cNvSpPr txBox="1"/>
          <p:nvPr/>
        </p:nvSpPr>
        <p:spPr>
          <a:xfrm>
            <a:off x="7078925" y="6220616"/>
            <a:ext cx="657693" cy="369332"/>
          </a:xfrm>
          <a:prstGeom prst="rect">
            <a:avLst/>
          </a:prstGeom>
          <a:noFill/>
        </p:spPr>
        <p:txBody>
          <a:bodyPr wrap="square" rtlCol="0">
            <a:spAutoFit/>
          </a:bodyPr>
          <a:lstStyle/>
          <a:p>
            <a:r>
              <a:rPr lang="en-US" dirty="0"/>
              <a:t>x</a:t>
            </a:r>
            <a:r>
              <a:rPr lang="en-US" baseline="-25000" dirty="0"/>
              <a:t>max</a:t>
            </a:r>
            <a:endParaRPr lang="en-US" dirty="0"/>
          </a:p>
        </p:txBody>
      </p:sp>
      <p:sp>
        <p:nvSpPr>
          <p:cNvPr id="24" name="TextBox 23">
            <a:extLst>
              <a:ext uri="{FF2B5EF4-FFF2-40B4-BE49-F238E27FC236}">
                <a16:creationId xmlns:a16="http://schemas.microsoft.com/office/drawing/2014/main" id="{F9FCC2A5-FCA6-4F17-A930-91BA4956CAC1}"/>
              </a:ext>
            </a:extLst>
          </p:cNvPr>
          <p:cNvSpPr txBox="1"/>
          <p:nvPr/>
        </p:nvSpPr>
        <p:spPr>
          <a:xfrm>
            <a:off x="9355401" y="5393314"/>
            <a:ext cx="657693" cy="369332"/>
          </a:xfrm>
          <a:prstGeom prst="rect">
            <a:avLst/>
          </a:prstGeom>
          <a:noFill/>
        </p:spPr>
        <p:txBody>
          <a:bodyPr wrap="square" rtlCol="0">
            <a:spAutoFit/>
          </a:bodyPr>
          <a:lstStyle/>
          <a:p>
            <a:r>
              <a:rPr lang="en-US" dirty="0"/>
              <a:t>y</a:t>
            </a:r>
            <a:r>
              <a:rPr lang="en-US" baseline="-25000" dirty="0"/>
              <a:t>max</a:t>
            </a:r>
            <a:endParaRPr lang="en-US" dirty="0"/>
          </a:p>
        </p:txBody>
      </p:sp>
      <p:sp>
        <p:nvSpPr>
          <p:cNvPr id="25" name="TextBox 24">
            <a:extLst>
              <a:ext uri="{FF2B5EF4-FFF2-40B4-BE49-F238E27FC236}">
                <a16:creationId xmlns:a16="http://schemas.microsoft.com/office/drawing/2014/main" id="{D66C0277-29C5-4971-851B-9A4BA0C59BE5}"/>
              </a:ext>
            </a:extLst>
          </p:cNvPr>
          <p:cNvSpPr txBox="1"/>
          <p:nvPr/>
        </p:nvSpPr>
        <p:spPr>
          <a:xfrm>
            <a:off x="9355401" y="2727377"/>
            <a:ext cx="611311" cy="369332"/>
          </a:xfrm>
          <a:prstGeom prst="rect">
            <a:avLst/>
          </a:prstGeom>
          <a:noFill/>
        </p:spPr>
        <p:txBody>
          <a:bodyPr wrap="square" rtlCol="0">
            <a:spAutoFit/>
          </a:bodyPr>
          <a:lstStyle/>
          <a:p>
            <a:r>
              <a:rPr lang="en-US" dirty="0"/>
              <a:t>y</a:t>
            </a:r>
            <a:r>
              <a:rPr lang="en-US" baseline="-25000" dirty="0"/>
              <a:t>min</a:t>
            </a:r>
            <a:endParaRPr lang="en-US" dirty="0"/>
          </a:p>
        </p:txBody>
      </p:sp>
    </p:spTree>
    <p:extLst>
      <p:ext uri="{BB962C8B-B14F-4D97-AF65-F5344CB8AC3E}">
        <p14:creationId xmlns:p14="http://schemas.microsoft.com/office/powerpoint/2010/main" val="1865868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87426-7E7C-4260-A4E7-FE331D046524}"/>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E4D0427B-4321-4971-84C4-366BF1035C5C}"/>
              </a:ext>
            </a:extLst>
          </p:cNvPr>
          <p:cNvSpPr>
            <a:spLocks noGrp="1"/>
          </p:cNvSpPr>
          <p:nvPr>
            <p:ph idx="1"/>
          </p:nvPr>
        </p:nvSpPr>
        <p:spPr>
          <a:xfrm>
            <a:off x="1104293" y="1331259"/>
            <a:ext cx="8946541" cy="5180859"/>
          </a:xfrm>
        </p:spPr>
        <p:txBody>
          <a:bodyPr>
            <a:normAutofit/>
          </a:bodyPr>
          <a:lstStyle/>
          <a:p>
            <a:r>
              <a:rPr lang="en-US" dirty="0"/>
              <a:t>Open </a:t>
            </a:r>
            <a:r>
              <a:rPr lang="en-US" i="1" dirty="0" err="1"/>
              <a:t>vehicle_detection_transfer_learning_template.ipynb</a:t>
            </a:r>
            <a:endParaRPr lang="en-US" dirty="0"/>
          </a:p>
          <a:p>
            <a:r>
              <a:rPr lang="en-US" b="1" dirty="0"/>
              <a:t>Cell 1</a:t>
            </a:r>
            <a:r>
              <a:rPr lang="en-US" dirty="0"/>
              <a:t> imports necessary libraries and packages.</a:t>
            </a:r>
          </a:p>
          <a:p>
            <a:r>
              <a:rPr lang="en-US" b="1" dirty="0"/>
              <a:t>Cell 2</a:t>
            </a:r>
            <a:r>
              <a:rPr lang="en-US" dirty="0"/>
              <a:t> records some housekeeping info, like our number of classes, compute device, paths to our data files, and batch size.</a:t>
            </a:r>
          </a:p>
          <a:p>
            <a:r>
              <a:rPr lang="en-US" b="1" dirty="0"/>
              <a:t>Cell 3</a:t>
            </a:r>
            <a:r>
              <a:rPr lang="en-US" dirty="0"/>
              <a:t> defines our custom data set object, which is used to associate annotations with images and provide data/label samples during training. Then the data set and data loader objects are instantiated.</a:t>
            </a:r>
          </a:p>
          <a:p>
            <a:r>
              <a:rPr lang="en-US" b="1" dirty="0"/>
              <a:t>These cells do not need any code from you</a:t>
            </a:r>
          </a:p>
          <a:p>
            <a:endParaRPr lang="en-US" b="1" dirty="0"/>
          </a:p>
          <a:p>
            <a:endParaRPr lang="en-US" i="1" dirty="0"/>
          </a:p>
        </p:txBody>
      </p:sp>
    </p:spTree>
    <p:extLst>
      <p:ext uri="{BB962C8B-B14F-4D97-AF65-F5344CB8AC3E}">
        <p14:creationId xmlns:p14="http://schemas.microsoft.com/office/powerpoint/2010/main" val="69797107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CF66D24444FB145A2F13042720BF9FF" ma:contentTypeVersion="11" ma:contentTypeDescription="Create a new document." ma:contentTypeScope="" ma:versionID="5cf2246bace88d967260c5ea0f1c8e27">
  <xsd:schema xmlns:xsd="http://www.w3.org/2001/XMLSchema" xmlns:xs="http://www.w3.org/2001/XMLSchema" xmlns:p="http://schemas.microsoft.com/office/2006/metadata/properties" xmlns:ns2="77e6e833-9241-4b04-b716-5a4daabdc787" xmlns:ns3="56da908f-da71-483c-b6d3-0ee057f43e65" targetNamespace="http://schemas.microsoft.com/office/2006/metadata/properties" ma:root="true" ma:fieldsID="bbf8d95d0cf023a0f756b97ed109b63e" ns2:_="" ns3:_="">
    <xsd:import namespace="77e6e833-9241-4b04-b716-5a4daabdc787"/>
    <xsd:import namespace="56da908f-da71-483c-b6d3-0ee057f43e65"/>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ServiceOCR"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e6e833-9241-4b04-b716-5a4daabdc787"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175ab196-d3f7-444f-9641-cdc6774f7c5b"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ObjectDetectorVersions" ma:index="13" nillable="true" ma:displayName="MediaServiceObjectDetectorVersions" ma:hidden="true" ma:indexed="true" ma:internalName="MediaServiceObjectDetectorVersion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description="" ma:hidden="true" ma:indexed="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6da908f-da71-483c-b6d3-0ee057f43e65"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b1382538-e9b7-431f-b1ac-b022d04d117d}" ma:internalName="TaxCatchAll" ma:showField="CatchAllData" ma:web="56da908f-da71-483c-b6d3-0ee057f43e6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77e6e833-9241-4b04-b716-5a4daabdc787">
      <Terms xmlns="http://schemas.microsoft.com/office/infopath/2007/PartnerControls"/>
    </lcf76f155ced4ddcb4097134ff3c332f>
    <TaxCatchAll xmlns="56da908f-da71-483c-b6d3-0ee057f43e65" xsi:nil="true"/>
  </documentManagement>
</p:properties>
</file>

<file path=customXml/itemProps1.xml><?xml version="1.0" encoding="utf-8"?>
<ds:datastoreItem xmlns:ds="http://schemas.openxmlformats.org/officeDocument/2006/customXml" ds:itemID="{D208546D-ABF8-44CE-859B-1EF042C38AD5}"/>
</file>

<file path=customXml/itemProps2.xml><?xml version="1.0" encoding="utf-8"?>
<ds:datastoreItem xmlns:ds="http://schemas.openxmlformats.org/officeDocument/2006/customXml" ds:itemID="{ECBFB81D-D66A-4A68-8993-52F7B3164801}"/>
</file>

<file path=customXml/itemProps3.xml><?xml version="1.0" encoding="utf-8"?>
<ds:datastoreItem xmlns:ds="http://schemas.openxmlformats.org/officeDocument/2006/customXml" ds:itemID="{9D15E7FD-2DDB-408A-865B-6EA3E4F66FCA}"/>
</file>

<file path=docProps/app.xml><?xml version="1.0" encoding="utf-8"?>
<Properties xmlns="http://schemas.openxmlformats.org/officeDocument/2006/extended-properties" xmlns:vt="http://schemas.openxmlformats.org/officeDocument/2006/docPropsVTypes">
  <Template>Ion</Template>
  <TotalTime>571</TotalTime>
  <Words>1057</Words>
  <Application>Microsoft Office PowerPoint</Application>
  <PresentationFormat>Widescreen</PresentationFormat>
  <Paragraphs>91</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Century Gothic</vt:lpstr>
      <vt:lpstr>Wingdings 3</vt:lpstr>
      <vt:lpstr>Ion</vt:lpstr>
      <vt:lpstr>Vehicle Detection</vt:lpstr>
      <vt:lpstr>Intro to Transfer Learning</vt:lpstr>
      <vt:lpstr>Intro to Transfer Learning</vt:lpstr>
      <vt:lpstr>Intro to Transfer Learning</vt:lpstr>
      <vt:lpstr>Intro to Object Detection</vt:lpstr>
      <vt:lpstr>Region-based Convolutional Neural Network (R-CNN)</vt:lpstr>
      <vt:lpstr>R-CNN</vt:lpstr>
      <vt:lpstr>Bounding Box</vt:lpstr>
      <vt:lpstr>Code</vt:lpstr>
      <vt:lpstr>Code</vt:lpstr>
      <vt:lpstr>Code</vt:lpstr>
      <vt:lpstr>Code</vt:lpstr>
      <vt:lpstr>Code</vt:lpstr>
      <vt:lpstr>Code</vt:lpstr>
      <vt:lpstr>Code</vt:lpstr>
      <vt:lpstr>Conclusion</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Vehicle Detection</dc:title>
  <dc:creator>Fletcher Wadsworth</dc:creator>
  <cp:lastModifiedBy>Fletcher Wadsworth</cp:lastModifiedBy>
  <cp:revision>21</cp:revision>
  <dcterms:created xsi:type="dcterms:W3CDTF">2023-06-26T19:17:35Z</dcterms:created>
  <dcterms:modified xsi:type="dcterms:W3CDTF">2023-07-06T15:58:24Z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0x010100CCF66D24444FB145A2F13042720BF9FF</vt:lpwstr>
  </property>
</Properties>
</file>

<file path=docProps/thumbnail.jpeg>
</file>